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4"/>
  </p:sldMasterIdLst>
  <p:notesMasterIdLst>
    <p:notesMasterId r:id="rId53"/>
  </p:notesMasterIdLst>
  <p:sldIdLst>
    <p:sldId id="306" r:id="rId5"/>
    <p:sldId id="308" r:id="rId6"/>
    <p:sldId id="294" r:id="rId7"/>
    <p:sldId id="314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F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84967" autoAdjust="0"/>
  </p:normalViewPr>
  <p:slideViewPr>
    <p:cSldViewPr snapToGrid="0">
      <p:cViewPr varScale="1">
        <p:scale>
          <a:sx n="66" d="100"/>
          <a:sy n="66" d="100"/>
        </p:scale>
        <p:origin x="796" y="3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8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3702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5196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5677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684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60280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70832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0532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02405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21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raphic 12">
            <a:extLst>
              <a:ext uri="{FF2B5EF4-FFF2-40B4-BE49-F238E27FC236}">
                <a16:creationId xmlns:a16="http://schemas.microsoft.com/office/drawing/2014/main" id="{D3A6626E-7710-4BC6-A749-BD8622C69644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13">
            <a:extLst>
              <a:ext uri="{FF2B5EF4-FFF2-40B4-BE49-F238E27FC236}">
                <a16:creationId xmlns:a16="http://schemas.microsoft.com/office/drawing/2014/main" id="{15D464BC-A8DE-49A0-962C-1EBBFC1D7835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5">
            <a:extLst>
              <a:ext uri="{FF2B5EF4-FFF2-40B4-BE49-F238E27FC236}">
                <a16:creationId xmlns:a16="http://schemas.microsoft.com/office/drawing/2014/main" id="{52EDBD74-1B49-40DC-9EEE-046DF62CAB05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4319C4AA-5F8E-4CBE-8A8F-40E00A2BAA4F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9D0D8BD-2EE0-4A10-BCE4-378A488FC39C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23">
            <a:extLst>
              <a:ext uri="{FF2B5EF4-FFF2-40B4-BE49-F238E27FC236}">
                <a16:creationId xmlns:a16="http://schemas.microsoft.com/office/drawing/2014/main" id="{4C326111-1148-48AB-942F-A148A9191EBB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9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15">
            <a:extLst>
              <a:ext uri="{FF2B5EF4-FFF2-40B4-BE49-F238E27FC236}">
                <a16:creationId xmlns:a16="http://schemas.microsoft.com/office/drawing/2014/main" id="{E6292142-6F17-4155-9BE5-B622567D6AAF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6">
            <a:extLst>
              <a:ext uri="{FF2B5EF4-FFF2-40B4-BE49-F238E27FC236}">
                <a16:creationId xmlns:a16="http://schemas.microsoft.com/office/drawing/2014/main" id="{B7E6D777-0E12-4361-92C8-08A4B67D5779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14">
            <a:extLst>
              <a:ext uri="{FF2B5EF4-FFF2-40B4-BE49-F238E27FC236}">
                <a16:creationId xmlns:a16="http://schemas.microsoft.com/office/drawing/2014/main" id="{C86AA694-E0BC-41A4-8A42-9A89E7BF14A0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3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B88F8745-3F7C-4B05-A697-D3E07596EC53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90D6D987-EFAC-4810-8952-9133CF2946E5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4">
            <a:extLst>
              <a:ext uri="{FF2B5EF4-FFF2-40B4-BE49-F238E27FC236}">
                <a16:creationId xmlns:a16="http://schemas.microsoft.com/office/drawing/2014/main" id="{66AA4948-57FF-4FE9-BBD2-9797D2E58E61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0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8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6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6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17" r:id="rId18"/>
    <p:sldLayoutId id="2147483710" r:id="rId19"/>
    <p:sldLayoutId id="2147483713" r:id="rId20"/>
    <p:sldLayoutId id="2147483714" r:id="rId2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ws.amazon.com/ia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rgbClr val="24FC39"/>
                </a:solidFill>
                <a:highlight>
                  <a:srgbClr val="FFFF00"/>
                </a:highlight>
              </a:rPr>
              <a:t>SPRINT 1</a:t>
            </a:r>
            <a:br>
              <a:rPr lang="en-US" sz="5400" spc="400" dirty="0">
                <a:solidFill>
                  <a:srgbClr val="24FC39"/>
                </a:solidFill>
                <a:highlight>
                  <a:srgbClr val="FFFF00"/>
                </a:highlight>
              </a:rPr>
            </a:br>
            <a:r>
              <a:rPr lang="en-US" sz="3200" spc="400" dirty="0">
                <a:solidFill>
                  <a:srgbClr val="24FC39"/>
                </a:solidFill>
                <a:highlight>
                  <a:srgbClr val="FFFF00"/>
                </a:highlight>
              </a:rPr>
              <a:t>Group 2</a:t>
            </a:r>
            <a:br>
              <a:rPr lang="en-US" sz="5400" spc="40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0745" y="4363131"/>
            <a:ext cx="5093208" cy="1197864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Lokesh G P</a:t>
            </a:r>
          </a:p>
          <a:p>
            <a:pPr algn="r"/>
            <a:r>
              <a:rPr lang="en-US" dirty="0" err="1"/>
              <a:t>Sparsh</a:t>
            </a:r>
            <a:r>
              <a:rPr lang="en-US" dirty="0"/>
              <a:t> </a:t>
            </a:r>
            <a:r>
              <a:rPr lang="en-US" dirty="0" err="1"/>
              <a:t>Narania</a:t>
            </a:r>
            <a:endParaRPr lang="en-US" dirty="0"/>
          </a:p>
          <a:p>
            <a:pPr algn="r"/>
            <a:r>
              <a:rPr lang="en-US" dirty="0" err="1"/>
              <a:t>Rakshit</a:t>
            </a:r>
            <a:r>
              <a:rPr lang="en-US" dirty="0"/>
              <a:t> Jain</a:t>
            </a:r>
          </a:p>
          <a:p>
            <a:pPr algn="r"/>
            <a:r>
              <a:rPr lang="en-US" dirty="0"/>
              <a:t>Padma </a:t>
            </a:r>
            <a:r>
              <a:rPr lang="en-US" dirty="0" err="1"/>
              <a:t>Chospel</a:t>
            </a:r>
            <a:endParaRPr lang="en-US" dirty="0"/>
          </a:p>
          <a:p>
            <a:pPr algn="r"/>
            <a:r>
              <a:rPr lang="en-US" dirty="0" err="1"/>
              <a:t>Nachiket</a:t>
            </a:r>
            <a:r>
              <a:rPr lang="en-US" dirty="0"/>
              <a:t> Vijay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F1488-A003-4A71-9055-37FBA6055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747BE-858D-43C6-B825-A1E581F60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E6095-120D-42B2-9E42-1E063A77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B295C5-E250-42BD-AE4D-415E4E5D3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t="14035" r="534" b="8772"/>
          <a:stretch/>
        </p:blipFill>
        <p:spPr>
          <a:xfrm>
            <a:off x="62144" y="962526"/>
            <a:ext cx="12064753" cy="5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77F21-ABA1-44A5-900D-E81772B23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A0D7FE0-B20B-4846-96AD-0313749C5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t="13754" r="607" b="8771"/>
          <a:stretch/>
        </p:blipFill>
        <p:spPr>
          <a:xfrm>
            <a:off x="929382" y="1983416"/>
            <a:ext cx="10333236" cy="4553961"/>
          </a:xfrm>
          <a:prstGeom prst="rect">
            <a:avLst/>
          </a:prstGeom>
        </p:spPr>
      </p:pic>
      <p:pic>
        <p:nvPicPr>
          <p:cNvPr id="2050" name="Picture 2" descr="AWS IAM (Identity and Access Management)&quot; Icon - Download for free –  Iconduck">
            <a:extLst>
              <a:ext uri="{FF2B5EF4-FFF2-40B4-BE49-F238E27FC236}">
                <a16:creationId xmlns:a16="http://schemas.microsoft.com/office/drawing/2014/main" id="{670278F5-C4B4-4A4A-BE1D-F640029DD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22" y="162917"/>
            <a:ext cx="849984" cy="16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59876-D9E8-4C3E-BFD5-328CD575DA9A}"/>
              </a:ext>
            </a:extLst>
          </p:cNvPr>
          <p:cNvSpPr txBox="1"/>
          <p:nvPr/>
        </p:nvSpPr>
        <p:spPr>
          <a:xfrm>
            <a:off x="2500172" y="609600"/>
            <a:ext cx="86646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I AM: Identity and Access Management</a:t>
            </a:r>
            <a:endParaRPr lang="en-IN" sz="32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6076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5D0F0-ED48-4E8D-AD06-D6153CC7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90B86-E33A-4DAC-BC53-A01E1421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7E638-8022-4ADE-9940-54D0DF66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24B825-5723-4CE1-867F-37D558265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6" b="8772"/>
          <a:stretch/>
        </p:blipFill>
        <p:spPr>
          <a:xfrm>
            <a:off x="0" y="981777"/>
            <a:ext cx="12192000" cy="52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12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809CF-4721-4A4C-9622-C3982D3E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E4295-C14C-4BCA-839D-B97920EE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962B2-5CCE-47BC-8D6A-074F1CA5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DC41ACA-27AB-498C-B03B-6CC350693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6" b="5965"/>
          <a:stretch/>
        </p:blipFill>
        <p:spPr>
          <a:xfrm>
            <a:off x="0" y="991403"/>
            <a:ext cx="12192000" cy="54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8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44589F-DCFD-4AE4-8823-CF5D13D7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DD5664-1C65-49DF-82E7-C843A73C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02F13-835C-4EC9-AA12-6CCA0E32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E49C70-9BC6-421D-B389-2725DCBB4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7" b="9614"/>
          <a:stretch/>
        </p:blipFill>
        <p:spPr>
          <a:xfrm>
            <a:off x="0" y="1001027"/>
            <a:ext cx="12192000" cy="51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4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1A688-D32B-48BB-A207-F9C4C2FD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08C09-565D-45A3-9B79-F5D27E20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C64B4-6273-4D29-BEF3-745F2277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F8D878-AEA0-4214-86E4-C46E60788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6" b="9754"/>
          <a:stretch/>
        </p:blipFill>
        <p:spPr>
          <a:xfrm>
            <a:off x="0" y="981777"/>
            <a:ext cx="12192000" cy="5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36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6ED20-7451-4911-97E5-36DEF448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5C4C0-59E5-46B4-A921-9C286F80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C2A7-85AF-41DA-B0F7-A76A46919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131BD7-E67A-42D1-AC0C-E25280AE9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35" b="8912"/>
          <a:stretch/>
        </p:blipFill>
        <p:spPr>
          <a:xfrm>
            <a:off x="0" y="962527"/>
            <a:ext cx="12192000" cy="52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816960-B4BF-4D9F-A56E-DD5D8321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FF1F3-C0CD-417A-9CDD-4FBB8595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4FF84-97E2-4A28-84D6-80177845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9D35637-AB10-4DF2-9650-D525BC0A7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6" b="9193"/>
          <a:stretch/>
        </p:blipFill>
        <p:spPr>
          <a:xfrm>
            <a:off x="0" y="991402"/>
            <a:ext cx="12192000" cy="523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3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9CEB23-7780-4C36-BEF0-794B4693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FC879-0010-4CDF-BC11-C6F54828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5D2FB-A30D-4468-B33C-B5E106A8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A877ED-B7B4-4566-929D-05CC3E54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54" b="9333"/>
          <a:stretch/>
        </p:blipFill>
        <p:spPr>
          <a:xfrm>
            <a:off x="0" y="943277"/>
            <a:ext cx="12192000" cy="52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34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2260D-FDFF-4CA7-AE67-8E6C093A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0AC6C-A0B9-4375-9B59-4E289102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C4981-DE43-4445-822E-59F81A10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3BB8B1-A1A6-4BB5-9D29-52DA8E875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6" b="7315"/>
          <a:stretch/>
        </p:blipFill>
        <p:spPr>
          <a:xfrm>
            <a:off x="0" y="981777"/>
            <a:ext cx="12192000" cy="53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5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32" y="0"/>
            <a:ext cx="7255782" cy="849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Dataset : heart_2020_cleaned</a:t>
            </a:r>
          </a:p>
        </p:txBody>
      </p:sp>
      <p:pic>
        <p:nvPicPr>
          <p:cNvPr id="7" name="Picture Placeholder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E3F61C7-E55E-452F-A39A-3E572C99A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460" t="35004" r="10648" b="10015"/>
          <a:stretch/>
        </p:blipFill>
        <p:spPr>
          <a:xfrm>
            <a:off x="279143" y="1493520"/>
            <a:ext cx="6227535" cy="434848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A79A7-A2C6-48A6-980D-3E98225B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851F4-D316-43D7-BEF3-1213BCB5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DCF0A-3CE1-4B29-B5F0-5950A0B7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557629-733A-4409-8318-835826E6F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75" b="8912"/>
          <a:stretch/>
        </p:blipFill>
        <p:spPr>
          <a:xfrm>
            <a:off x="0" y="972153"/>
            <a:ext cx="12192000" cy="52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5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69971-E5ED-47B4-9FBD-DF1890D8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6EB79-C8D5-4075-9626-BB548534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9D632-BC10-429B-88CE-450D7A03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B65F4C-6E69-425E-B97C-7D3812806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35" b="8772"/>
          <a:stretch/>
        </p:blipFill>
        <p:spPr>
          <a:xfrm>
            <a:off x="0" y="962526"/>
            <a:ext cx="12192000" cy="5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72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82D8F-1DF0-4BAD-A8B4-1468FF93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4F0EC-E667-4380-AB42-89BA04E9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FB690-5FCF-431A-AA37-6EC782BB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8227DC0-ACAF-44E4-886D-ACFCBC46B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6" b="7315"/>
          <a:stretch/>
        </p:blipFill>
        <p:spPr>
          <a:xfrm>
            <a:off x="0" y="981777"/>
            <a:ext cx="12192000" cy="53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40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6292F1-8E98-4179-BBAB-F6B42612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E0FF7-B5E9-47A5-9C4F-DC3F8273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D6768-2D2D-4DC3-8A4D-9E88A07B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AC2E63-C616-4A93-AF63-61BB1CC6A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4" b="8912"/>
          <a:stretch/>
        </p:blipFill>
        <p:spPr>
          <a:xfrm>
            <a:off x="0" y="952901"/>
            <a:ext cx="12192000" cy="5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53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9E7AE-0F77-4527-B086-ECC1EE0C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1392-EA15-4E2D-903D-19416762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6CB07-8B6D-4250-8976-ACED902B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3298C0-27D8-45A7-AE59-8DDB1C836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4" b="8911"/>
          <a:stretch/>
        </p:blipFill>
        <p:spPr>
          <a:xfrm>
            <a:off x="0" y="933651"/>
            <a:ext cx="12192000" cy="53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65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A923D-B624-4E8D-9121-0A372FD0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58D8D-F978-4CAF-8390-6946FFBA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11FC3-65B0-4126-8226-1C26C765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A25222-60D4-4C92-A2E4-1BB78D055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4" b="7315"/>
          <a:stretch/>
        </p:blipFill>
        <p:spPr>
          <a:xfrm>
            <a:off x="0" y="952901"/>
            <a:ext cx="12192000" cy="54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14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E8DB4-8098-4C84-91D1-5FFF6199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EC443-5DB8-4278-8B71-80FB82B34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5ACAE-9917-400D-86B9-5456BE6D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9FCAE9-2480-4941-9407-0D1966B80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6" b="5544"/>
          <a:stretch/>
        </p:blipFill>
        <p:spPr>
          <a:xfrm>
            <a:off x="0" y="991403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02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D3497-423B-4655-837B-4E4AB7A8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44995-05E0-423F-8300-EA27550A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95523-E7C6-4107-87E3-5315436F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2F493B-719B-434A-A27D-6367DCAD9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6" b="5965"/>
          <a:stretch/>
        </p:blipFill>
        <p:spPr>
          <a:xfrm>
            <a:off x="0" y="981777"/>
            <a:ext cx="12192000" cy="54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2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C4A91-E491-4D3C-BC80-69779797B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1D05E-5431-4E2A-9094-43D5498D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927F3-886D-4AC7-9439-AD721212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CA9A592-DD83-4CD6-94FD-40AD64C3A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6" b="8351"/>
          <a:stretch/>
        </p:blipFill>
        <p:spPr>
          <a:xfrm>
            <a:off x="0" y="981777"/>
            <a:ext cx="12192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1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8E815-C705-4C63-B1F7-B99B96F0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2D386-C25B-485C-AE46-78A61505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AE35-BB8F-42DB-BC1A-871BF380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CCFA8F-6E11-45CD-9518-8DEF82933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3" b="5824"/>
          <a:stretch/>
        </p:blipFill>
        <p:spPr>
          <a:xfrm>
            <a:off x="0" y="1193533"/>
            <a:ext cx="12192000" cy="52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3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Task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45B03-DAEC-442E-90B9-FD107192F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To load data in Amazon S3 bucket.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To configure policy and creation of roles.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Using Snowflake as cloud compute medium.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Loading data from Amazon S3 to Snowflake database.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Query commands for the case questions.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6DD15-A5AE-4089-A1B4-A2C90ADB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F6349-B3CA-4772-A22C-C0AD19A0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C69E4-F8AF-44CE-B3F3-93C838AB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B8E7A10-0419-4412-8546-0955BA59D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22" b="5263"/>
          <a:stretch/>
        </p:blipFill>
        <p:spPr>
          <a:xfrm>
            <a:off x="0" y="1174282"/>
            <a:ext cx="12192000" cy="53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13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603B31-0995-4ABD-98B2-0D3DAA42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DCABA-8F24-49CF-A987-8C96B8D6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9C84E-54B5-4004-A708-E0D89A0E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483A5F-4D43-4880-9559-9BE574CE6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05" b="5965"/>
          <a:stretch/>
        </p:blipFill>
        <p:spPr>
          <a:xfrm>
            <a:off x="0" y="1241659"/>
            <a:ext cx="12192000" cy="52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15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412B7-F942-4CB2-B71D-15E85014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69DCF-ACAE-4B08-8433-E3F3279C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3ABBD-95D9-4F88-B8FF-7865D51A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88A587-5E6A-42D3-A45B-FF086CE37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03" b="5824"/>
          <a:stretch/>
        </p:blipFill>
        <p:spPr>
          <a:xfrm>
            <a:off x="0" y="1193533"/>
            <a:ext cx="12192000" cy="52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4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DA9DB-4884-4F97-9A4D-9BB7CA0FD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95B84-2E96-4778-8039-C43432C8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BBFDC-3740-4B07-9EE2-31365636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313ADA-8304-4606-A2F1-6554A9677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6" b="5824"/>
          <a:stretch/>
        </p:blipFill>
        <p:spPr>
          <a:xfrm>
            <a:off x="0" y="981777"/>
            <a:ext cx="12192000" cy="547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D3676-86A5-469A-A78B-4C11B2FCC1A6}"/>
              </a:ext>
            </a:extLst>
          </p:cNvPr>
          <p:cNvSpPr txBox="1"/>
          <p:nvPr/>
        </p:nvSpPr>
        <p:spPr>
          <a:xfrm>
            <a:off x="1816768" y="375384"/>
            <a:ext cx="985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Q1. which gender have majority heart attack.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3907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148FE-CCE3-4A7A-A927-D0EBA470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68BA0-BD5C-4F20-8BE8-BD5069D6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AE498-629E-4867-8743-A8C8C15D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3799A1-0DC6-4638-B359-369499EB3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75" b="5965"/>
          <a:stretch/>
        </p:blipFill>
        <p:spPr>
          <a:xfrm>
            <a:off x="0" y="972153"/>
            <a:ext cx="12192000" cy="5476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9C444-5E87-4632-BF72-A857C3B59FCA}"/>
              </a:ext>
            </a:extLst>
          </p:cNvPr>
          <p:cNvSpPr txBox="1"/>
          <p:nvPr/>
        </p:nvSpPr>
        <p:spPr>
          <a:xfrm>
            <a:off x="1816768" y="375384"/>
            <a:ext cx="985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Q2. Average Age at which people generally gets heart attack.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5847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80749D-4EB4-4E6D-B415-EEF0DC86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29454-1759-4A8D-B5DA-6269B145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2DFC7-A948-4F56-AB8D-A9274132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0CA2D61-C9F3-4DF1-8704-84250EB70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86" b="5824"/>
          <a:stretch/>
        </p:blipFill>
        <p:spPr>
          <a:xfrm>
            <a:off x="0" y="1260909"/>
            <a:ext cx="12192000" cy="5197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20407-175E-47CF-8A34-698252D8C419}"/>
              </a:ext>
            </a:extLst>
          </p:cNvPr>
          <p:cNvSpPr txBox="1"/>
          <p:nvPr/>
        </p:nvSpPr>
        <p:spPr>
          <a:xfrm>
            <a:off x="1816768" y="375384"/>
            <a:ext cx="985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Q3. which combination of physical and mental health causes stroke.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187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1A5EB-D02E-4AEF-B67B-9C2F679F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6C713-A0F0-4169-BA47-F6B80A84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39928-697E-4250-A7AD-9373E039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47368B-C95A-4B0D-BA83-1B8F7D6AC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46" b="6106"/>
          <a:stretch/>
        </p:blipFill>
        <p:spPr>
          <a:xfrm>
            <a:off x="0" y="1251284"/>
            <a:ext cx="12192000" cy="5188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966593-BE1C-4858-98AE-212E93A23DC3}"/>
              </a:ext>
            </a:extLst>
          </p:cNvPr>
          <p:cNvSpPr txBox="1"/>
          <p:nvPr/>
        </p:nvSpPr>
        <p:spPr>
          <a:xfrm>
            <a:off x="1816768" y="428324"/>
            <a:ext cx="985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Q4.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GenHealth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wise average BMI of people.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29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26FA7-88CC-4796-BBAF-2EEB14B2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C029E-1E16-4CC7-AC4D-B0AD86DF2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2C1C4-8092-4FD9-A2E0-13D2B2AE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B267B86-5D27-4991-951B-056E3BD4B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66" b="5684"/>
          <a:stretch/>
        </p:blipFill>
        <p:spPr>
          <a:xfrm>
            <a:off x="0" y="1280160"/>
            <a:ext cx="12192000" cy="5188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10992-EC3B-4504-B14E-F28949E0E17B}"/>
              </a:ext>
            </a:extLst>
          </p:cNvPr>
          <p:cNvSpPr txBox="1"/>
          <p:nvPr/>
        </p:nvSpPr>
        <p:spPr>
          <a:xfrm>
            <a:off x="1816768" y="428324"/>
            <a:ext cx="985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Q5. Average age of people having problem in walking.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2255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2131C-D4A7-43F1-83EE-56CA94D9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36B46-76FA-43FF-99F0-02A78C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2105C-3A4A-4191-B298-D052F5A31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A0E6D5-826A-44DB-92C0-5E957669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06" b="6245"/>
          <a:stretch/>
        </p:blipFill>
        <p:spPr>
          <a:xfrm>
            <a:off x="0" y="1241659"/>
            <a:ext cx="12192000" cy="5188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7FB87-1380-4ED9-BA66-D7EA89EDA3CD}"/>
              </a:ext>
            </a:extLst>
          </p:cNvPr>
          <p:cNvSpPr txBox="1"/>
          <p:nvPr/>
        </p:nvSpPr>
        <p:spPr>
          <a:xfrm>
            <a:off x="1816768" y="428324"/>
            <a:ext cx="9858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Q6. Count the different combination of people having heart-attack against  BMI, Smoking , </a:t>
            </a:r>
            <a:b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    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AlcoholDrink,Stroke,Diabetic,Kidney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Diseases,skin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cancer.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3626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CCFA7-8F44-4939-B8B8-21332226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50780-3C14-4BA3-991B-FEA7383B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D5925-BEF3-4B54-BD3B-04B48E0B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471B375-DD62-49B2-9522-172C49F30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87" b="5964"/>
          <a:stretch/>
        </p:blipFill>
        <p:spPr>
          <a:xfrm>
            <a:off x="0" y="1260909"/>
            <a:ext cx="12192000" cy="5188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43C6AA-C17C-4D16-9565-2A019502E64D}"/>
              </a:ext>
            </a:extLst>
          </p:cNvPr>
          <p:cNvSpPr txBox="1"/>
          <p:nvPr/>
        </p:nvSpPr>
        <p:spPr>
          <a:xfrm>
            <a:off x="1845644" y="13652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Q7. Average BMI of people having Skin Cancer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47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62721-B235-4F79-A89C-E7FA8DEB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2BD5C-67DF-474E-86B0-39141FDF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7B24DE-3387-4EC8-B433-966B301CB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7" b="9614"/>
          <a:stretch/>
        </p:blipFill>
        <p:spPr>
          <a:xfrm>
            <a:off x="4440715" y="13096"/>
            <a:ext cx="6951459" cy="296351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2398BDA-EA69-4EF2-AD00-8536C55D1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75" r="1789" b="9123"/>
          <a:stretch/>
        </p:blipFill>
        <p:spPr>
          <a:xfrm>
            <a:off x="4440715" y="3338563"/>
            <a:ext cx="7311992" cy="32122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033D9B-F9E3-4978-BA36-EF91482E8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98" b="95122" l="5854" r="93171">
                        <a14:foregroundMark x1="6829" y1="60976" x2="10244" y2="47967"/>
                        <a14:foregroundMark x1="45366" y1="8130" x2="54634" y2="6504"/>
                        <a14:foregroundMark x1="89756" y1="35772" x2="89756" y2="41463"/>
                        <a14:foregroundMark x1="93171" y1="56911" x2="90732" y2="70325"/>
                        <a14:foregroundMark x1="42439" y1="89837" x2="55610" y2="89837"/>
                        <a14:foregroundMark x1="48780" y1="90244" x2="49268" y2="9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74" y="2278349"/>
            <a:ext cx="1254020" cy="150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Web Services Logo, symbol, meaning, history, PNG">
            <a:extLst>
              <a:ext uri="{FF2B5EF4-FFF2-40B4-BE49-F238E27FC236}">
                <a16:creationId xmlns:a16="http://schemas.microsoft.com/office/drawing/2014/main" id="{BD101723-404C-43EF-9F60-F67734B9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4273A"/>
              </a:clrFrom>
              <a:clrTo>
                <a:srgbClr val="04273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523875"/>
            <a:ext cx="1835151" cy="10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ral-immersionday">
            <a:extLst>
              <a:ext uri="{FF2B5EF4-FFF2-40B4-BE49-F238E27FC236}">
                <a16:creationId xmlns:a16="http://schemas.microsoft.com/office/drawing/2014/main" id="{6DD1AF05-8542-4785-8075-DC0D22BD7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03" y="4618258"/>
            <a:ext cx="1376363" cy="137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05726CE-8BB0-4222-88DC-3982EEBBE13F}"/>
              </a:ext>
            </a:extLst>
          </p:cNvPr>
          <p:cNvSpPr/>
          <p:nvPr/>
        </p:nvSpPr>
        <p:spPr>
          <a:xfrm>
            <a:off x="1491480" y="3837321"/>
            <a:ext cx="627011" cy="6726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596F89C-7D48-4265-A877-4DB2CE5DADB0}"/>
              </a:ext>
            </a:extLst>
          </p:cNvPr>
          <p:cNvSpPr/>
          <p:nvPr/>
        </p:nvSpPr>
        <p:spPr>
          <a:xfrm>
            <a:off x="1491480" y="1551560"/>
            <a:ext cx="627011" cy="6726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858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32ED8-81BB-45F3-84D9-91148844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88EF0-ADFD-4EDD-B1C6-B5698541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D008D-D6DA-427D-A9E1-8D43D1B5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8B0D26-4CF3-472B-9133-ABFCCEE8A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86" b="6105"/>
          <a:stretch/>
        </p:blipFill>
        <p:spPr>
          <a:xfrm>
            <a:off x="0" y="1260909"/>
            <a:ext cx="12192000" cy="5178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D175A-D3D3-4D66-B9EC-FC11F5BA0A6E}"/>
              </a:ext>
            </a:extLst>
          </p:cNvPr>
          <p:cNvSpPr txBox="1"/>
          <p:nvPr/>
        </p:nvSpPr>
        <p:spPr>
          <a:xfrm>
            <a:off x="1357162" y="418699"/>
            <a:ext cx="7632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Q8. Possibilities/Percentage of people having both Heart Diseases stroke   </a:t>
            </a:r>
          </a:p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     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and Skin Cancer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5701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7C4637-8912-4994-8928-853D3CAAE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" t="14141" r="909" b="5320"/>
          <a:stretch/>
        </p:blipFill>
        <p:spPr>
          <a:xfrm>
            <a:off x="73890" y="969819"/>
            <a:ext cx="12007273" cy="552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0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FAF5E-3F77-4CEF-8334-11FE3688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2C5DD-25B7-4A94-8874-9C6CCB7E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A4DA6-2298-4ACE-86A9-FD77329D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BD2041-52BC-4DC2-8598-8A22549EB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14411" r="682" b="5589"/>
          <a:stretch/>
        </p:blipFill>
        <p:spPr>
          <a:xfrm>
            <a:off x="73890" y="988291"/>
            <a:ext cx="120349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0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7780379-F9F9-4966-9CBB-DA4A4A45C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14411" r="606" b="6128"/>
          <a:stretch/>
        </p:blipFill>
        <p:spPr>
          <a:xfrm>
            <a:off x="64655" y="988292"/>
            <a:ext cx="12053454" cy="54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95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EC22A7B-AFD3-439D-9CBF-68339E388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13871" r="1060" b="5859"/>
          <a:stretch/>
        </p:blipFill>
        <p:spPr>
          <a:xfrm>
            <a:off x="64654" y="951345"/>
            <a:ext cx="11998037" cy="55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A3E15-A90C-409B-8D14-11698CB5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A43902-D55B-40F0-972E-244531B4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A2B6C-FDB5-47FF-B4DD-1726AA08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B3E663-41D6-4AB0-8B06-3F13E5F2C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14141" r="833" b="7745"/>
          <a:stretch/>
        </p:blipFill>
        <p:spPr>
          <a:xfrm>
            <a:off x="73891" y="969818"/>
            <a:ext cx="12016510" cy="53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9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1234A2-A223-4AF6-87E9-1D9056005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18818-71F3-4DB5-AFD0-7A94F811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63B79-0664-4A5F-AB53-ACCF90D3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F912F2-AE5B-4BD9-B195-49EE5F637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13468" r="682" b="7206"/>
          <a:stretch/>
        </p:blipFill>
        <p:spPr>
          <a:xfrm>
            <a:off x="73890" y="923636"/>
            <a:ext cx="12034983" cy="544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8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9D0FA-4285-496D-AD35-92973FA4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47C7A-CA76-43A6-A1FA-AC690DF5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2F14E-3A1D-4D12-AA5E-461CB074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14D6AA2-9E34-4961-BF51-E6DB71A0D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" t="10101" r="531" b="7071"/>
          <a:stretch/>
        </p:blipFill>
        <p:spPr>
          <a:xfrm>
            <a:off x="64655" y="692727"/>
            <a:ext cx="12062690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73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EB367D-9EFC-4858-945E-4AD5FC14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CBB6C-F612-4638-8165-EA54EB44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FA633-3568-46C1-8558-A8A6EB7C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0077C-0BB6-40B3-BAF6-89FEB3CB536C}"/>
              </a:ext>
            </a:extLst>
          </p:cNvPr>
          <p:cNvSpPr txBox="1"/>
          <p:nvPr/>
        </p:nvSpPr>
        <p:spPr>
          <a:xfrm>
            <a:off x="2772076" y="1299411"/>
            <a:ext cx="741145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757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5FA0D-88FF-4821-ACC8-7D3E3E1E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E944CB-EFEA-4301-9228-6A63D0413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14316" r="1316" b="9333"/>
          <a:stretch/>
        </p:blipFill>
        <p:spPr>
          <a:xfrm>
            <a:off x="1411487" y="1870683"/>
            <a:ext cx="9369026" cy="410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16EE9B-CC73-4F18-81A5-53DE9565047B}"/>
              </a:ext>
            </a:extLst>
          </p:cNvPr>
          <p:cNvSpPr txBox="1"/>
          <p:nvPr/>
        </p:nvSpPr>
        <p:spPr>
          <a:xfrm>
            <a:off x="1411487" y="240623"/>
            <a:ext cx="63741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Creating a bucket: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Effect of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Access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Free access</a:t>
            </a:r>
          </a:p>
        </p:txBody>
      </p:sp>
    </p:spTree>
    <p:extLst>
      <p:ext uri="{BB962C8B-B14F-4D97-AF65-F5344CB8AC3E}">
        <p14:creationId xmlns:p14="http://schemas.microsoft.com/office/powerpoint/2010/main" val="156899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18411-56C8-456D-B8EF-C779FFB8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AE34A-ABE6-4F62-A4EE-1AD1A787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3AEE-E305-4063-81F3-90EE27F5F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0D15EEC-73F1-4CD0-8544-EF3DE84B8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" t="14175" r="1159" b="8772"/>
          <a:stretch/>
        </p:blipFill>
        <p:spPr>
          <a:xfrm>
            <a:off x="346229" y="972152"/>
            <a:ext cx="11704600" cy="52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7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962EF-44D4-47A5-A31A-CAC39E10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443C3-1696-4D90-B706-C7802A56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12E27-DA47-40F8-8B17-F174744D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416239-489E-44E0-95F8-4A4AD6F69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" t="14758" r="752" b="9333"/>
          <a:stretch/>
        </p:blipFill>
        <p:spPr>
          <a:xfrm>
            <a:off x="79899" y="1012054"/>
            <a:ext cx="12020366" cy="52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9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D66922-0F42-4A60-96A1-964D2A9C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1DB01-B01A-4DED-863A-3A80C3BA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2D878-3444-4FA6-9BF7-DA1182D9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4D9240-2D5B-46A7-91F9-9BAEA129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" t="13894" r="679" b="8912"/>
          <a:stretch/>
        </p:blipFill>
        <p:spPr>
          <a:xfrm>
            <a:off x="88776" y="952901"/>
            <a:ext cx="12020365" cy="5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60A56-02EC-4925-9298-768B6521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499CB-E061-4A9B-96DB-7FC00816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EE0D-85AC-4FA6-A9CA-F6CEC1D6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FA9AFE-FD19-4FF0-88AE-A90414BF6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" t="14316" r="679" b="9614"/>
          <a:stretch/>
        </p:blipFill>
        <p:spPr>
          <a:xfrm>
            <a:off x="71020" y="981777"/>
            <a:ext cx="12038121" cy="52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6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1257</TotalTime>
  <Words>353</Words>
  <Application>Microsoft Office PowerPoint</Application>
  <PresentationFormat>Widescreen</PresentationFormat>
  <Paragraphs>151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Century Gothic</vt:lpstr>
      <vt:lpstr>Wingdings</vt:lpstr>
      <vt:lpstr>Mesh</vt:lpstr>
      <vt:lpstr>SPRINT 1 Group 2 </vt:lpstr>
      <vt:lpstr>Dataset : heart_2020_cleaned</vt:lpstr>
      <vt:lpstr>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Vijay Chavhan, Nachiket</dc:creator>
  <cp:lastModifiedBy>G P, Lokesh</cp:lastModifiedBy>
  <cp:revision>6</cp:revision>
  <dcterms:created xsi:type="dcterms:W3CDTF">2022-11-14T03:40:05Z</dcterms:created>
  <dcterms:modified xsi:type="dcterms:W3CDTF">2022-11-15T06:19:19Z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